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74" r:id="rId10"/>
    <p:sldId id="268" r:id="rId11"/>
    <p:sldId id="277" r:id="rId12"/>
    <p:sldId id="264" r:id="rId13"/>
    <p:sldId id="281" r:id="rId14"/>
    <p:sldId id="271" r:id="rId15"/>
    <p:sldId id="272" r:id="rId16"/>
    <p:sldId id="273" r:id="rId17"/>
    <p:sldId id="265" r:id="rId18"/>
    <p:sldId id="288" r:id="rId19"/>
    <p:sldId id="289" r:id="rId20"/>
    <p:sldId id="290" r:id="rId21"/>
    <p:sldId id="292" r:id="rId22"/>
    <p:sldId id="293" r:id="rId23"/>
    <p:sldId id="294" r:id="rId24"/>
    <p:sldId id="266" r:id="rId25"/>
    <p:sldId id="280" r:id="rId26"/>
    <p:sldId id="285" r:id="rId27"/>
    <p:sldId id="287" r:id="rId28"/>
    <p:sldId id="291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4F21"/>
    <a:srgbClr val="E47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5C790-D73A-4271-BB52-1BD1D3166814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A0498-9594-49C9-9430-2D5E49C485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13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A0498-9594-49C9-9430-2D5E49C4859A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9101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23.8.2013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wmf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Soubor:Bilberries.jpg" TargetMode="External"/><Relationship Id="rId3" Type="http://schemas.openxmlformats.org/officeDocument/2006/relationships/image" Target="../media/image17.wmf"/><Relationship Id="rId7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cs.wikipedia.org/wiki/Soubor:Blackberries_on_bush.jpg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://cs.wikipedia.org/wiki/Soubor:Malina.jpg" TargetMode="External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Sambucus_racemosa_a2.jp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//upload.wikimedia.org/wikipedia/commons/3/30/Atropa_belladonna_Prague_2011_2.jpg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hyperlink" Target="//upload.wikimedia.org/wikipedia/commons/7/77/Paris_quadrifolia,_Ba%C5%BEantnice_u_Loukova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a/aa/Ter%C4%8Dovka_bublinat%C3%A1.jp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Soubor:Mrowka_rudnica_formica_rufa_small.jp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PT%C3%81CI+LESA&amp;source=images&amp;cd=&amp;cad=rja&amp;docid=pEP36rQwThqogM&amp;tbnid=6OAsBU9K7h5ksM:&amp;ved=0CAUQjRw&amp;url=http://www.ireceptar.cz/zvirata/ptaci/sojka-prileta-do-mest/&amp;ei=BkMJUtTfIYfRsgavr4CIAg&amp;bvm=bv.50500085,d.Yms&amp;psig=AFQjCNFBSiW8CKcH1-doBbaKnaZHSwxktg&amp;ust=1376425085320575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KUNA%20LESN%C3%8D&amp;source=images&amp;cd=&amp;cad=rja&amp;docid=bmQZhviVa7blwM&amp;tbnid=90ufhK7zguhF1M:&amp;ved=0CAUQjRw&amp;url=http://www.atlaszvirat.cz/kuna-2542&amp;ei=_EwJUvCJK4LLtQb6rYGYCg&amp;psig=AFQjCNGJXhWjVfqJOei90feOFp2xjPRnuw&amp;ust=1376427614106193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JELEN&amp;source=images&amp;cd=&amp;cad=rja&amp;docid=yz00GsB5PtIAjM&amp;tbnid=pyA-10n8qb94tM:&amp;ved=0CAUQjRw&amp;url=http://www.mlvolary.cz/news/nastavajici-podzimni-obdobi-je-velmi-krasne-prave-na-sumave-/&amp;ei=cVUJUoDMIIjhtQbarIHQCQ&amp;psig=AFQjCNHxKTdGsDbPxBF_u-cSPYTF_xvOcg&amp;ust=1376429800165765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7048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0" y="2492896"/>
            <a:ext cx="864096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56393" y="4861135"/>
            <a:ext cx="75427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/>
              </a:rPr>
              <a:t>Název DUM: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VY_32_INOVACE_XVI_1_16_Les</a:t>
            </a:r>
          </a:p>
          <a:p>
            <a:endParaRPr lang="cs-CZ" b="1" dirty="0" smtClean="0">
              <a:solidFill>
                <a:prstClr val="black"/>
              </a:solidFill>
              <a:latin typeface="System"/>
            </a:endParaRPr>
          </a:p>
          <a:p>
            <a:r>
              <a:rPr lang="cs-CZ" b="1" dirty="0" smtClean="0">
                <a:solidFill>
                  <a:srgbClr val="000000"/>
                </a:solidFill>
                <a:latin typeface="Arial"/>
              </a:rPr>
              <a:t>Šablona číslo :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XVI</a:t>
            </a:r>
            <a:r>
              <a:rPr lang="cs-CZ" b="1" dirty="0" smtClean="0">
                <a:solidFill>
                  <a:srgbClr val="000000"/>
                </a:solidFill>
                <a:latin typeface="Arial"/>
              </a:rPr>
              <a:t>	Sada číslo: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 1	</a:t>
            </a:r>
            <a:r>
              <a:rPr lang="cs-CZ" b="1" dirty="0" smtClean="0">
                <a:solidFill>
                  <a:srgbClr val="000000"/>
                </a:solidFill>
                <a:latin typeface="Arial"/>
              </a:rPr>
              <a:t> Pořadové číslo DUM: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16</a:t>
            </a:r>
          </a:p>
          <a:p>
            <a:endParaRPr lang="cs-CZ" b="1" dirty="0">
              <a:solidFill>
                <a:prstClr val="black"/>
              </a:solidFill>
              <a:latin typeface="System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/>
              </a:rPr>
              <a:t>Autor: </a:t>
            </a:r>
            <a:r>
              <a:rPr lang="cs-CZ" dirty="0" err="1">
                <a:solidFill>
                  <a:srgbClr val="000000"/>
                </a:solidFill>
                <a:latin typeface="Arial"/>
              </a:rPr>
              <a:t>Mgr.Lenka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 Dědečková</a:t>
            </a:r>
            <a:r>
              <a:rPr lang="cs-CZ" b="1" dirty="0">
                <a:solidFill>
                  <a:srgbClr val="000000"/>
                </a:solidFill>
                <a:latin typeface="Arial"/>
              </a:rPr>
              <a:t> </a:t>
            </a:r>
          </a:p>
        </p:txBody>
      </p:sp>
    </p:spTree>
    <p:extLst>
      <p:ext uri="{BB962C8B-B14F-4D97-AF65-F5344CB8AC3E}">
        <p14:creationId xmlns:p14="http://schemas.microsoft.com/office/powerpoint/2010/main" val="73857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LISTNATÉ  STROMY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92037"/>
            <a:ext cx="3557638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85524"/>
            <a:ext cx="3557638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dedeckoval.2ZSJC\AppData\Local\Microsoft\Windows\Temporary Internet Files\Content.IE5\L0YC2KHV\MC90044045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632"/>
            <a:ext cx="13684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47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560763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LISTNATÉ  STROMY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3557638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45" y="2060568"/>
            <a:ext cx="314972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dedeckoval.2ZSJC\AppData\Local\Microsoft\Windows\Temporary Internet Files\Content.IE5\L0YC2KHV\MC90044045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56" y="11266"/>
            <a:ext cx="13684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KEŘE</a:t>
            </a:r>
            <a:endParaRPr lang="cs-CZ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4274973"/>
            <a:ext cx="3988964" cy="2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C:\Users\dedeckoval.2ZSJC\AppData\Local\Microsoft\Windows\Temporary Internet Files\Content.IE5\L0YC2KHV\MC90044045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723"/>
            <a:ext cx="13684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liník obecný">
            <a:hlinkClick r:id="rId4" tooltip="Maliník obecný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31357"/>
            <a:ext cx="4032448" cy="228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stružiny">
            <a:hlinkClick r:id="rId6" tooltip="Ostružiny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831357"/>
            <a:ext cx="3988964" cy="224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usnice borůvka">
            <a:hlinkClick r:id="rId8" tooltip="Brusnice borůvka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74974"/>
            <a:ext cx="4032448" cy="239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47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KEŘE</a:t>
            </a:r>
            <a:endParaRPr 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296940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13606" y="5998741"/>
            <a:ext cx="2829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BEZ  ČERVENÝ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230610" y="5998741"/>
            <a:ext cx="2358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BEZ  ČERNÝ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Bez červený">
            <a:hlinkClick r:id="rId3" tooltip="Bez červený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547" y="1700808"/>
            <a:ext cx="417646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1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LESNÍ  BYLINY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54948"/>
            <a:ext cx="3960439" cy="2404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:\Users\dedeckoval.2ZSJC\AppData\Local\Microsoft\Windows\Temporary Internet Files\Content.IE5\L0YC2KHV\MC90044045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797" y="90737"/>
            <a:ext cx="1220152" cy="163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99" y="1789548"/>
            <a:ext cx="3961152" cy="236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G:\P41001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293097"/>
            <a:ext cx="3960440" cy="240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C:\Users\dedeckoval.2ZSJC\Foto\Foto škola\ŠVP Velká Úpa 2012\P607020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6" r="46692"/>
          <a:stretch/>
        </p:blipFill>
        <p:spPr bwMode="auto">
          <a:xfrm>
            <a:off x="4691399" y="4293097"/>
            <a:ext cx="3992550" cy="239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430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JEDOVATÉ  ROSTLINY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230610" y="5998741"/>
            <a:ext cx="231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VRANÍ  OKO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313606" y="5998741"/>
            <a:ext cx="353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RULÍK  ZLOMOCNÝ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File:Atropa belladonna Prague 2011 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06" y="2108515"/>
            <a:ext cx="4198483" cy="30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ile:Paris quadrifolia, Bažantnice u Loukova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9" y="2108515"/>
            <a:ext cx="4161256" cy="30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90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MECHY  A  LIŠEJNÍKY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6246"/>
            <a:ext cx="4032448" cy="291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84551" y="5090367"/>
            <a:ext cx="32544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MECH</a:t>
            </a:r>
          </a:p>
          <a:p>
            <a:endParaRPr lang="cs-CZ" sz="28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BĚLOMECH  SIVÝ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98326" y="5085184"/>
            <a:ext cx="44551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cs-CZ" sz="2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LIŠEJNÍK</a:t>
            </a:r>
          </a:p>
          <a:p>
            <a:endParaRPr lang="cs-CZ" sz="2800" b="1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8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TERČOVKA  BUBLINATÁ</a:t>
            </a:r>
            <a:endParaRPr lang="cs-CZ" sz="28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File:Terčovka bublinatá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57" y="1956246"/>
            <a:ext cx="3976067" cy="29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8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ŽIVOČICHOVÉ  LESA</a:t>
            </a:r>
            <a:endParaRPr lang="cs-CZ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4068000" cy="305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77439" y="5742178"/>
            <a:ext cx="3468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MRAVENEC  LESNÍ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508104" y="5761739"/>
            <a:ext cx="24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VOSA  LESNÍ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mravenec lesní - dělnice">
            <a:hlinkClick r:id="rId3" tooltip="mravenec lesní - dělnic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89" y="2237910"/>
            <a:ext cx="4145894" cy="298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46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ŽIVOČICHOVÉ  LESA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4032000" cy="266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52509"/>
            <a:ext cx="4032000" cy="269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934881" y="5689089"/>
            <a:ext cx="3097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ZMIJE  OBECNÁ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53213" y="5669801"/>
            <a:ext cx="3941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UŽOVKA  OBOJKOVÁ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1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ŽIVOČICHOVÉ  LESA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08" y="1772816"/>
            <a:ext cx="2830514" cy="4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www.ireceptar.cz/res/data/087/01073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55336"/>
            <a:ext cx="4032000" cy="266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355839" y="5480568"/>
            <a:ext cx="326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SOJKA  OBECNÁ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59608" y="6003788"/>
            <a:ext cx="280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DATEL  ČERNÝ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196752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Arial"/>
              </a:rPr>
              <a:t>Anotace: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Výklad učiva o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ekosystému les. Typické znaky ekosystému les, rostliny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a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živočichové lesa.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Opakování a upevňování učiva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lesních bylinách, keřích a stromech, lesních zvířatech. Poznávání vybraných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rostlin a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živočichů.</a:t>
            </a:r>
            <a:endParaRPr lang="cs-CZ" dirty="0" smtClean="0">
              <a:solidFill>
                <a:srgbClr val="000000"/>
              </a:solidFill>
              <a:latin typeface="Arial"/>
            </a:endParaRPr>
          </a:p>
          <a:p>
            <a:endParaRPr lang="cs-CZ" b="1" dirty="0" smtClean="0">
              <a:solidFill>
                <a:prstClr val="black"/>
              </a:solidFill>
              <a:latin typeface="System"/>
            </a:endParaRPr>
          </a:p>
          <a:p>
            <a:r>
              <a:rPr lang="cs-CZ" b="1" dirty="0" smtClean="0">
                <a:solidFill>
                  <a:srgbClr val="000000"/>
                </a:solidFill>
                <a:latin typeface="Arial"/>
              </a:rPr>
              <a:t>Očekávaný výstup: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 Žák umí vysvětlit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typické znaky lesa. Zná lesní patra, pozná mech, lišejník, byliny, keře a stromy. Žák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se snaží rozpoznat a pojmenovat některé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vybrané rostliny s živočichy.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Dokáže odpovědět na jednoduché otázky na téma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les. </a:t>
            </a:r>
            <a:endParaRPr lang="cs-CZ" dirty="0" smtClean="0">
              <a:solidFill>
                <a:srgbClr val="000000"/>
              </a:solidFill>
              <a:latin typeface="Arial"/>
            </a:endParaRPr>
          </a:p>
          <a:p>
            <a:endParaRPr lang="cs-CZ" b="1" dirty="0">
              <a:solidFill>
                <a:srgbClr val="000000"/>
              </a:solidFill>
              <a:latin typeface="Arial"/>
            </a:endParaRPr>
          </a:p>
          <a:p>
            <a:r>
              <a:rPr lang="cs-CZ" b="1" dirty="0" smtClean="0">
                <a:solidFill>
                  <a:srgbClr val="000000"/>
                </a:solidFill>
                <a:latin typeface="Arial"/>
              </a:rPr>
              <a:t>Druh </a:t>
            </a:r>
            <a:r>
              <a:rPr lang="cs-CZ" b="1" dirty="0">
                <a:solidFill>
                  <a:srgbClr val="000000"/>
                </a:solidFill>
                <a:latin typeface="Arial"/>
              </a:rPr>
              <a:t>učebního materiálu: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interaktivní</a:t>
            </a:r>
          </a:p>
          <a:p>
            <a:endParaRPr lang="cs-CZ" b="1" dirty="0">
              <a:solidFill>
                <a:prstClr val="black"/>
              </a:solidFill>
              <a:latin typeface="System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/>
              </a:rPr>
              <a:t>Typická věková skupina: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9-11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let</a:t>
            </a:r>
          </a:p>
          <a:p>
            <a:r>
              <a:rPr lang="cs-CZ" b="1" dirty="0">
                <a:solidFill>
                  <a:srgbClr val="000000"/>
                </a:solidFill>
                <a:latin typeface="Arial"/>
              </a:rPr>
              <a:t>Klíčová slova: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lesní rostliny a živočichové</a:t>
            </a:r>
            <a:endParaRPr lang="cs-CZ" dirty="0" smtClean="0">
              <a:solidFill>
                <a:srgbClr val="000000"/>
              </a:solidFill>
              <a:latin typeface="Arial"/>
            </a:endParaRPr>
          </a:p>
          <a:p>
            <a:r>
              <a:rPr lang="cs-CZ" b="1" dirty="0" smtClean="0">
                <a:solidFill>
                  <a:srgbClr val="000000"/>
                </a:solidFill>
                <a:latin typeface="Arial"/>
              </a:rPr>
              <a:t>Pomůcky </a:t>
            </a:r>
            <a:r>
              <a:rPr lang="cs-CZ" b="1" dirty="0">
                <a:solidFill>
                  <a:srgbClr val="000000"/>
                </a:solidFill>
                <a:latin typeface="Arial"/>
              </a:rPr>
              <a:t>a materiál: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 interaktivní tabule</a:t>
            </a:r>
          </a:p>
          <a:p>
            <a:r>
              <a:rPr lang="cs-CZ" b="1" dirty="0">
                <a:solidFill>
                  <a:srgbClr val="000000"/>
                </a:solidFill>
                <a:latin typeface="Arial"/>
              </a:rPr>
              <a:t>Potřebný čas pro výuku DUM: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40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min</a:t>
            </a:r>
          </a:p>
          <a:p>
            <a:endParaRPr lang="cs-CZ" b="1" dirty="0">
              <a:solidFill>
                <a:prstClr val="black"/>
              </a:solidFill>
              <a:latin typeface="System"/>
            </a:endParaRPr>
          </a:p>
          <a:p>
            <a:r>
              <a:rPr lang="cs-CZ" b="1" dirty="0">
                <a:solidFill>
                  <a:srgbClr val="000000"/>
                </a:solidFill>
                <a:latin typeface="Arial"/>
              </a:rPr>
              <a:t>Metodické zhodnocení a popis práce s digitálním učebním </a:t>
            </a:r>
            <a:br>
              <a:rPr lang="cs-CZ" b="1" dirty="0">
                <a:solidFill>
                  <a:srgbClr val="000000"/>
                </a:solidFill>
                <a:latin typeface="Arial"/>
              </a:rPr>
            </a:br>
            <a:r>
              <a:rPr lang="cs-CZ" b="1" dirty="0">
                <a:solidFill>
                  <a:srgbClr val="000000"/>
                </a:solidFill>
                <a:latin typeface="Arial"/>
              </a:rPr>
              <a:t>materiálem: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 Žáci pracovali podle pokynů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, procvičovali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a upevňovali </a:t>
            </a:r>
            <a:br>
              <a:rPr lang="cs-CZ" dirty="0">
                <a:solidFill>
                  <a:srgbClr val="000000"/>
                </a:solidFill>
                <a:latin typeface="Arial"/>
              </a:rPr>
            </a:br>
            <a:r>
              <a:rPr lang="cs-CZ" dirty="0">
                <a:solidFill>
                  <a:srgbClr val="000000"/>
                </a:solidFill>
                <a:latin typeface="Arial"/>
              </a:rPr>
              <a:t>poznatky o tématu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dle svých schopností prostřednictvím </a:t>
            </a:r>
            <a:r>
              <a:rPr lang="cs-CZ" dirty="0">
                <a:solidFill>
                  <a:srgbClr val="000000"/>
                </a:solidFill>
                <a:latin typeface="Arial"/>
              </a:rPr>
              <a:t>interaktivní </a:t>
            </a:r>
            <a:r>
              <a:rPr lang="cs-CZ" dirty="0" smtClean="0">
                <a:solidFill>
                  <a:srgbClr val="000000"/>
                </a:solidFill>
                <a:latin typeface="Arial"/>
              </a:rPr>
              <a:t>tabule.</a:t>
            </a:r>
            <a:endParaRPr lang="cs-CZ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47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ŽIVOČICHOVÉ  LESA</a:t>
            </a:r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3983"/>
            <a:ext cx="4032000" cy="293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http://www.atlaszvirat.cz/fotogalerie/profil/kuna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80" y="2163982"/>
            <a:ext cx="4032000" cy="293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36986" y="5589240"/>
            <a:ext cx="3661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VEVERKA  OBECNÁ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466537" y="5607864"/>
            <a:ext cx="24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KUNA  LESNÍ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82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ŽIVOČICHOVÉ  LESA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4032000" cy="268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4032000" cy="26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39868" y="5373216"/>
            <a:ext cx="3003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LIŠKA  OBECNÁ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973490" y="5373216"/>
            <a:ext cx="3074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JEZEVEC  LESNÍ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2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ŽIVOČICHOVÉ  LESA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39"/>
            <a:ext cx="4032000" cy="28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http://files.mlvolary.cz/200002289-8a3f38b39e/jelen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4032000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42162" y="5315174"/>
            <a:ext cx="299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PRASE  DIVOKÉ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965346" y="5326052"/>
            <a:ext cx="3533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JELEN  EVROPSKÝ</a:t>
            </a:r>
            <a:endParaRPr lang="cs-CZ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18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POUŽITÉ  ZDROJE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5576" y="1988840"/>
            <a:ext cx="8989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JURČÁK,J. </a:t>
            </a:r>
            <a:r>
              <a:rPr lang="cs-CZ" sz="2800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Přírodověda  4.ročník, </a:t>
            </a:r>
            <a:r>
              <a:rPr lang="cs-CZ" sz="28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Oloumouc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r>
              <a:rPr lang="cs-CZ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PRODOS, s.r.o., 2003. 72s. ISBN 80-85806-32-0     </a:t>
            </a:r>
            <a:endParaRPr lang="cs-CZ" sz="28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49085" y="2942947"/>
            <a:ext cx="82840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ŠTIKOVÁ,V. </a:t>
            </a:r>
            <a:r>
              <a:rPr lang="cs-CZ" sz="28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Člověk a jeho svět, přírodověda</a:t>
            </a:r>
          </a:p>
          <a:p>
            <a:r>
              <a:rPr lang="cs-CZ" sz="2800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800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pro 4.ročník</a:t>
            </a:r>
            <a:r>
              <a:rPr lang="cs-CZ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3. vyd. Brno : NOVÁ ŠKOLA, s.r.o.</a:t>
            </a:r>
          </a:p>
          <a:p>
            <a:r>
              <a:rPr lang="cs-CZ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2011. 80s. ISBN 978-80-7289-297-6</a:t>
            </a:r>
            <a:endParaRPr lang="cs-CZ" sz="2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74169" y="4327942"/>
            <a:ext cx="63995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Obrázky čerpány z otevřené galerie </a:t>
            </a:r>
          </a:p>
          <a:p>
            <a:r>
              <a:rPr lang="cs-CZ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Microsoft Office     </a:t>
            </a:r>
            <a:endParaRPr lang="cs-CZ" sz="28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74169" y="5300047"/>
            <a:ext cx="7218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cs-CZ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cs-CZ" sz="28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Fotografie čerpány z dostupných zdrojů   </a:t>
            </a:r>
          </a:p>
        </p:txBody>
      </p:sp>
    </p:spTree>
    <p:extLst>
      <p:ext uri="{BB962C8B-B14F-4D97-AF65-F5344CB8AC3E}">
        <p14:creationId xmlns:p14="http://schemas.microsoft.com/office/powerpoint/2010/main" val="216385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08437" y="881595"/>
            <a:ext cx="9212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SMRK  ZTEPILÝ, BOROVICE LESNÍ, JEDLE BĚLOKORÁ, MODŘÍN OPADAVÝ</a:t>
            </a:r>
            <a:endParaRPr lang="cs-CZ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79376" y="1412776"/>
            <a:ext cx="7765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http://www.uduorpitorp.cz/taborove-dovednosti/kempovani-v-prirode/co-kde-roste-i.html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79376" y="2194218"/>
            <a:ext cx="7747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DUB  LETNÍ, BUK LESNÍ, JAVOR MLÉČ, BŘÍZA BRADAVIČNATÁ</a:t>
            </a:r>
            <a:endParaRPr lang="cs-CZ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79376" y="2780928"/>
            <a:ext cx="6449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http://www.uduorpitorp.cz/taborove-dovednosti/kempovani-v-prirode/co-kde-roste-ii.html</a:t>
            </a:r>
          </a:p>
        </p:txBody>
      </p:sp>
      <p:sp>
        <p:nvSpPr>
          <p:cNvPr id="5" name="Obdélník 4"/>
          <p:cNvSpPr/>
          <p:nvPr/>
        </p:nvSpPr>
        <p:spPr>
          <a:xfrm>
            <a:off x="479376" y="3861048"/>
            <a:ext cx="6324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http://cs.wikipedia.org/wiki/Malin%C3%ADk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79376" y="3491716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MALINÍK</a:t>
            </a:r>
            <a:endParaRPr lang="cs-CZ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79375" y="4725144"/>
            <a:ext cx="6449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http://cs.wikipedia.org/wiki/Ostru%C5%BEin%C3%ADk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79376" y="4230380"/>
            <a:ext cx="1793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OSTRUŽINÍK</a:t>
            </a:r>
            <a:endParaRPr lang="cs-CZ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79376" y="5589240"/>
            <a:ext cx="7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http://cs.wikipedia.org/wiki/Brusnice_bor%C5%AFvka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05418" y="5115809"/>
            <a:ext cx="2883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BRUSNICE  BORŮVKA</a:t>
            </a:r>
            <a:endParaRPr lang="cs-CZ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76425" y="2888641"/>
            <a:ext cx="2991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BRUSNICE   BRUSINKA</a:t>
            </a:r>
            <a:endParaRPr lang="cs-CZ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47825" y="1890856"/>
            <a:ext cx="163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BEZ  ČERNÝ</a:t>
            </a:r>
            <a:endParaRPr lang="cs-CZ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53262" y="1196752"/>
            <a:ext cx="8007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http://www.nasevyziva.cz/sekce-ovoce/clanek-brusnice-brusinka-vaccinium-vitis-idaea-l--308.html</a:t>
            </a:r>
          </a:p>
        </p:txBody>
      </p:sp>
      <p:sp>
        <p:nvSpPr>
          <p:cNvPr id="7" name="Obdélník 6"/>
          <p:cNvSpPr/>
          <p:nvPr/>
        </p:nvSpPr>
        <p:spPr>
          <a:xfrm>
            <a:off x="547824" y="2276459"/>
            <a:ext cx="7624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http://www.vseprozdravi.cz/bylinky/cerny-bez.html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5363" y="836712"/>
            <a:ext cx="1949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BEZ  ČERVENÝ</a:t>
            </a:r>
            <a:endParaRPr lang="cs-CZ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18289" y="3284984"/>
            <a:ext cx="7294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http://cs.wikipedia.org/wiki/Bez_%C4%8Derven%C3%BD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06121" y="3789040"/>
            <a:ext cx="2732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JAHODNÍK  OBECNÝ</a:t>
            </a:r>
            <a:endParaRPr lang="cs-CZ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12043" y="4293096"/>
            <a:ext cx="8007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http://www.gymkh.cz/student/Biologie/nemecek/Pozn%C3%A1va%C4%8Dka/Rostliny/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6121" y="5085184"/>
            <a:ext cx="6100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SASANKA  HAJNÍ, KAPRAĎ </a:t>
            </a:r>
            <a:r>
              <a:rPr lang="cs-CZ" sz="2000" b="1" dirty="0" smtClean="0">
                <a:solidFill>
                  <a:schemeClr val="accent4">
                    <a:lumMod val="50000"/>
                  </a:schemeClr>
                </a:solidFill>
              </a:rPr>
              <a:t>SAMEC – </a:t>
            </a:r>
            <a:r>
              <a:rPr lang="cs-CZ" sz="2000" dirty="0" smtClean="0"/>
              <a:t>foto vlastní  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06121" y="5589240"/>
            <a:ext cx="2907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JATERNÍK  PODLÉŠKA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502050" y="5958572"/>
            <a:ext cx="8325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http://hrubanova.blog.denik.cz/c/30322/Jaro-v-romantickem-udoli-Svaty-Jan-pod-Skalou.html</a:t>
            </a:r>
          </a:p>
        </p:txBody>
      </p:sp>
    </p:spTree>
    <p:extLst>
      <p:ext uri="{BB962C8B-B14F-4D97-AF65-F5344CB8AC3E}">
        <p14:creationId xmlns:p14="http://schemas.microsoft.com/office/powerpoint/2010/main" val="40218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12611" y="899428"/>
            <a:ext cx="2594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RULÍK  ZLOMOCNÝ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12611" y="1772816"/>
            <a:ext cx="1722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VRANÍ  OKO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12610" y="1268760"/>
            <a:ext cx="8485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http://commons.wikimedia.org/wiki/File:Atropa_belladonna_Prague_2011_2.jpg</a:t>
            </a:r>
          </a:p>
        </p:txBody>
      </p:sp>
      <p:sp>
        <p:nvSpPr>
          <p:cNvPr id="7" name="Obdélník 6"/>
          <p:cNvSpPr/>
          <p:nvPr/>
        </p:nvSpPr>
        <p:spPr>
          <a:xfrm>
            <a:off x="403273" y="2142148"/>
            <a:ext cx="84856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http://commons.wikimedia.org/wiki/File:Paris_quadrifolia,_Ba%C5%BEantnice_u_Loukova.jpg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12611" y="2934866"/>
            <a:ext cx="95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MECH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12610" y="3429000"/>
            <a:ext cx="7851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http://www.fler.cz/blog/kalendar-sumeni-2013-zari-19010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03273" y="4066697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LIŠEJNÍK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03273" y="4438974"/>
            <a:ext cx="6372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http://commons.wikimedia.org/wiki/File:Ter%C4%8Dovka_bublinat%C3%A1.jpg</a:t>
            </a:r>
          </a:p>
        </p:txBody>
      </p:sp>
    </p:spTree>
    <p:extLst>
      <p:ext uri="{BB962C8B-B14F-4D97-AF65-F5344CB8AC3E}">
        <p14:creationId xmlns:p14="http://schemas.microsoft.com/office/powerpoint/2010/main" val="32366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95536" y="1074437"/>
            <a:ext cx="2441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MRAVENEC  LESNÍ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5536" y="2390923"/>
            <a:ext cx="445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http://martintuma.blog.idnes.cz/c/103856/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95536" y="2021591"/>
            <a:ext cx="1711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VOSA  LESNÍ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38190" y="3246522"/>
            <a:ext cx="6393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http://kutnohorsky.denik.cz/galerie/plazi.html?mm=1508110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3673" y="2877281"/>
            <a:ext cx="2112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ZMIJE  OBECNÁ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58406" y="4149080"/>
            <a:ext cx="8002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http://www.nahuby.sk/obrazok_detail.php?obrazok_id=319180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58406" y="3861048"/>
            <a:ext cx="2760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UŽOVKA  OBOJKOVÁ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35959" y="5085184"/>
            <a:ext cx="4174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http://oko.yin.cz/31/datlove-lekari-lesu/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35959" y="4725144"/>
            <a:ext cx="1972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DATEL  ČERNÝ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96468" y="6021288"/>
            <a:ext cx="7647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http://www.ireceptar.cz/zvirata/ptaci/sojka-prileta-do-mest/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96468" y="5651956"/>
            <a:ext cx="2169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SOJKA  OBECNÁ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38804" y="1375260"/>
            <a:ext cx="8021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http://cs.wikipedia.org/wiki/Mravenec_lesn%C3%AD</a:t>
            </a:r>
          </a:p>
        </p:txBody>
      </p:sp>
    </p:spTree>
    <p:extLst>
      <p:ext uri="{BB962C8B-B14F-4D97-AF65-F5344CB8AC3E}">
        <p14:creationId xmlns:p14="http://schemas.microsoft.com/office/powerpoint/2010/main" val="19403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1286109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http://ms.gsospg.cz:8180/biologie/ucebnice/zoologie/kmen-strunatci-chordata/podkmen-obratlovci-vertebrata/nadtrida-celistnatci-gnathostomata/skupina-blanati-amniota/trida-savci-mammalia/podtrida-zivorodi-theria/nadrad-placentalove-placentalia-eutheria/rad-hlodavci-rodentia/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965572"/>
            <a:ext cx="2552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VEVERKA  OBECNÁ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2839" y="2891227"/>
            <a:ext cx="3833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http://www.atlaszvirat.cz/kuna-2542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7420" y="2521895"/>
            <a:ext cx="1783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KUNA  LESNÍ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48134" y="3676945"/>
            <a:ext cx="82213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http://www.lesycr.cz/volny-cas-v-lese/fotogalerie/myslivost/Stranky/default.aspx?path=Fotogalerie%2FJezevec+lesn%C3%AD%2Fjezevec-lesni-01.jpg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3728" y="3260559"/>
            <a:ext cx="2125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JEZEV EC  LESNÍ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95053" y="5005910"/>
            <a:ext cx="4539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http://www.benateckyctyrlistek.eu/?p=2265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69507" y="4636578"/>
            <a:ext cx="2123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PRASE  DIVOKÉ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57866" y="5993283"/>
            <a:ext cx="8211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http://www.mlvolary.cz/news/nastavajici-podzimni-obdobi-je-velmi-krasne-prave-na-sumave-/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22762" y="5585091"/>
            <a:ext cx="240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chemeClr val="accent3">
                    <a:lumMod val="50000"/>
                  </a:schemeClr>
                </a:solidFill>
              </a:rPr>
              <a:t>JELEN  EVROPSKÝ</a:t>
            </a:r>
            <a:endParaRPr lang="cs-CZ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EKOSYSTÉM  LES</a:t>
            </a:r>
            <a:endParaRPr lang="cs-CZ" dirty="0"/>
          </a:p>
        </p:txBody>
      </p:sp>
      <p:pic>
        <p:nvPicPr>
          <p:cNvPr id="1026" name="Picture 2" descr="C:\Users\dedeckoval.2ZSJC\AppData\Local\Microsoft\Windows\Temporary Internet Files\Content.IE5\W0M8ZI08\MC900325832[1].wm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90" y="1200256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deckoval.2ZSJC\AppData\Local\Microsoft\Windows\Temporary Internet Files\Content.IE5\EK2Z7X6Q\MC90022917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3" y="1988840"/>
            <a:ext cx="2536747" cy="39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deckoval.2ZSJC\AppData\Local\Microsoft\Windows\Temporary Internet Files\Content.IE5\O93NY3XJ\MC900351314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3468"/>
            <a:ext cx="4041172" cy="49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dedeckoval.2ZSJC\AppData\Local\Microsoft\Windows\Temporary Internet Files\Content.IE5\AZP6XK8J\MC90023493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2" y="3454332"/>
            <a:ext cx="4680520" cy="298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deckoval.2ZSJC\AppData\Local\Microsoft\Windows\Temporary Internet Files\Content.IE5\AZP6XK8J\MC900234938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71252"/>
            <a:ext cx="4040346" cy="298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dedeckoval.2ZSJC\AppData\Local\Microsoft\Windows\Temporary Internet Files\Content.IE5\NMD45BP2\MC900441793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91756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2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POJEM  EKOSYSTÉM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2232284"/>
            <a:ext cx="82296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  </a:t>
            </a:r>
            <a:r>
              <a:rPr lang="cs-CZ" sz="4400" b="1" dirty="0" smtClean="0">
                <a:solidFill>
                  <a:schemeClr val="accent6">
                    <a:lumMod val="75000"/>
                  </a:schemeClr>
                </a:solidFill>
              </a:rPr>
              <a:t>EKOSYSTÉM  </a:t>
            </a:r>
            <a:r>
              <a:rPr lang="cs-CZ" sz="4400" b="1" dirty="0" smtClean="0">
                <a:solidFill>
                  <a:schemeClr val="accent6">
                    <a:lumMod val="75000"/>
                  </a:schemeClr>
                </a:solidFill>
              </a:rPr>
              <a:t>LES</a:t>
            </a:r>
          </a:p>
          <a:p>
            <a:pPr marL="0" indent="0">
              <a:buNone/>
            </a:pPr>
            <a:r>
              <a:rPr lang="cs-CZ" sz="4400" b="1" dirty="0" smtClean="0">
                <a:solidFill>
                  <a:schemeClr val="accent6">
                    <a:lumMod val="75000"/>
                  </a:schemeClr>
                </a:solidFill>
              </a:rPr>
              <a:t> JE </a:t>
            </a:r>
            <a:r>
              <a:rPr lang="cs-CZ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4400" b="1" dirty="0" smtClean="0">
                <a:solidFill>
                  <a:schemeClr val="accent6">
                    <a:lumMod val="75000"/>
                  </a:schemeClr>
                </a:solidFill>
              </a:rPr>
              <a:t>SPOLEČENSTVO ROSTLIN </a:t>
            </a:r>
          </a:p>
          <a:p>
            <a:pPr marL="0" indent="0">
              <a:buNone/>
            </a:pPr>
            <a:r>
              <a:rPr lang="cs-CZ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4400" b="1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cs-CZ" sz="4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4400" b="1" dirty="0" smtClean="0">
                <a:solidFill>
                  <a:schemeClr val="accent6">
                    <a:lumMod val="75000"/>
                  </a:schemeClr>
                </a:solidFill>
              </a:rPr>
              <a:t>ŽIVOČICHŮ NA SOBĚ </a:t>
            </a:r>
          </a:p>
          <a:p>
            <a:pPr marL="0" indent="0">
              <a:buNone/>
            </a:pPr>
            <a:r>
              <a:rPr lang="cs-CZ" sz="4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4400" b="1" dirty="0" smtClean="0">
                <a:solidFill>
                  <a:schemeClr val="accent6">
                    <a:lumMod val="75000"/>
                  </a:schemeClr>
                </a:solidFill>
              </a:rPr>
              <a:t>ZÁVISLÝCH ŽIJÍCÍCH V LESE</a:t>
            </a:r>
          </a:p>
          <a:p>
            <a:pPr marL="0" indent="0">
              <a:buNone/>
            </a:pPr>
            <a:r>
              <a:rPr lang="cs-CZ" sz="4400" b="1" dirty="0" smtClean="0">
                <a:solidFill>
                  <a:schemeClr val="accent6">
                    <a:lumMod val="75000"/>
                  </a:schemeClr>
                </a:solidFill>
              </a:rPr>
              <a:t> A JEHO BLÍZKOSTI</a:t>
            </a:r>
            <a:endParaRPr lang="cs-CZ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dedeckoval.2ZSJC\AppData\Local\Microsoft\Windows\Temporary Internet Files\Content.IE5\XQFJU6L6\MC90044042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92696"/>
            <a:ext cx="1827886" cy="15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97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TYPICKÉ  ZNAKY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68052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ROZDÍLNÉ  NÁROKY  NA  MNOŽSTV Í    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  SVĚTLA</a:t>
            </a:r>
          </a:p>
          <a:p>
            <a:pPr>
              <a:buFont typeface="Wingdings" pitchFamily="2" charset="2"/>
              <a:buChar char="q"/>
            </a:pPr>
            <a:r>
              <a:rPr lang="cs-CZ" sz="32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DOSTATEK  SRÁŽEK</a:t>
            </a:r>
          </a:p>
          <a:p>
            <a:pPr>
              <a:buFont typeface="Wingdings" pitchFamily="2" charset="2"/>
              <a:buChar char="q"/>
            </a:pPr>
            <a:r>
              <a:rPr lang="cs-CZ" sz="32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VÝŠKOVÁ  ROSTLINNÁ  PATRA</a:t>
            </a:r>
          </a:p>
          <a:p>
            <a:pPr>
              <a:buFont typeface="Wingdings" pitchFamily="2" charset="2"/>
              <a:buChar char="q"/>
            </a:pPr>
            <a:r>
              <a:rPr lang="cs-CZ" sz="32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ROZLEHLÁ  ZALESNĚNÁ  ÚZEMÍ  </a:t>
            </a:r>
          </a:p>
          <a:p>
            <a:pPr>
              <a:buFont typeface="Wingdings" pitchFamily="2" charset="2"/>
              <a:buChar char="q"/>
            </a:pPr>
            <a:r>
              <a:rPr lang="cs-CZ" sz="32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MALÁ  HUSTOTA  OSÍDLENÍ</a:t>
            </a:r>
          </a:p>
          <a:p>
            <a:pPr>
              <a:buFont typeface="Wingdings" pitchFamily="2" charset="2"/>
              <a:buChar char="q"/>
            </a:pPr>
            <a:r>
              <a:rPr lang="cs-CZ" sz="3200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LESY V PAHORKATINÁCH  A  HORÁCH</a:t>
            </a:r>
          </a:p>
          <a:p>
            <a:pPr>
              <a:buFont typeface="Wingdings" pitchFamily="2" charset="2"/>
              <a:buChar char="q"/>
            </a:pPr>
            <a:r>
              <a:rPr lang="cs-CZ" sz="3200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DIVOKÁ  FAUNA  A  FLÓRA</a:t>
            </a:r>
          </a:p>
          <a:p>
            <a:pPr marL="0" indent="0">
              <a:buNone/>
            </a:pPr>
            <a:endParaRPr lang="cs-CZ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3" name="Picture 5" descr="C:\Users\dedeckoval.2ZSJC\AppData\Local\Microsoft\Windows\Temporary Internet Files\Content.IE5\GZSNMEOX\MC90042993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4704"/>
            <a:ext cx="236428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edeckoval.2ZSJC\AppData\Local\Microsoft\Windows\Temporary Internet Files\Content.IE5\AZP6XK8J\MC90036150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36912"/>
            <a:ext cx="1383506" cy="96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edeckoval.2ZSJC\AppData\Local\Microsoft\Windows\Temporary Internet Files\Content.IE5\QBSB5N9Z\MC90023493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852936"/>
            <a:ext cx="1248156" cy="128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dedeckoval.2ZSJC\AppData\Local\Microsoft\Windows\Temporary Internet Files\Content.IE5\XQFJU6L6\MC90042626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365104"/>
            <a:ext cx="1358773" cy="9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60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ROSTLINY  LESA</a:t>
            </a:r>
            <a:endParaRPr lang="cs-CZ" dirty="0"/>
          </a:p>
        </p:txBody>
      </p:sp>
      <p:pic>
        <p:nvPicPr>
          <p:cNvPr id="3074" name="Picture 2" descr="C:\Users\dedeckoval.2ZSJC\AppData\Local\Microsoft\Windows\Temporary Internet Files\Content.IE5\08O2N8O6\MC90029336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3553550" cy="40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74345" y="2282512"/>
            <a:ext cx="3573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4">
                    <a:lumMod val="75000"/>
                  </a:schemeClr>
                </a:solidFill>
              </a:rPr>
              <a:t>STROMOVÉ  PATRO</a:t>
            </a:r>
            <a:endParaRPr lang="cs-CZ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74345" y="3814881"/>
            <a:ext cx="3010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5"/>
                </a:solidFill>
              </a:rPr>
              <a:t>KEŘOVÉ  PATRO</a:t>
            </a:r>
            <a:endParaRPr lang="cs-CZ" sz="2800" b="1" dirty="0">
              <a:solidFill>
                <a:schemeClr val="accent5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74345" y="4509120"/>
            <a:ext cx="3105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bg2">
                    <a:lumMod val="50000"/>
                  </a:schemeClr>
                </a:solidFill>
              </a:rPr>
              <a:t>BYLINNÉ  PATRO</a:t>
            </a:r>
            <a:endParaRPr lang="cs-CZ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4154" y="5260018"/>
            <a:ext cx="3366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accent2">
                    <a:lumMod val="50000"/>
                  </a:schemeClr>
                </a:solidFill>
              </a:rPr>
              <a:t>MECHOVÉ  PATRO</a:t>
            </a:r>
            <a:endParaRPr lang="cs-CZ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48064" y="6050360"/>
            <a:ext cx="3568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2">
                    <a:lumMod val="50000"/>
                  </a:schemeClr>
                </a:solidFill>
              </a:rPr>
              <a:t>KOŘENOVÉ  PATRO</a:t>
            </a:r>
            <a:endParaRPr lang="cs-CZ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5" name="Picture 3" descr="C:\Users\dedeckoval.2ZSJC\AppData\Local\Microsoft\Windows\Temporary Internet Files\Content.IE5\GZSNMEOX\MC90044042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168" y="266799"/>
            <a:ext cx="1827886" cy="15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>
            <a:off x="4104383" y="2544122"/>
            <a:ext cx="8516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4104383" y="4076491"/>
            <a:ext cx="8516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4104383" y="4885976"/>
            <a:ext cx="8516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4152420" y="5521628"/>
            <a:ext cx="85162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23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ee"/>
          <p:cNvSpPr>
            <a:spLocks noEditPoints="1" noChangeArrowheads="1"/>
          </p:cNvSpPr>
          <p:nvPr/>
        </p:nvSpPr>
        <p:spPr bwMode="auto">
          <a:xfrm>
            <a:off x="6231804" y="5192751"/>
            <a:ext cx="1065871" cy="111939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14" name="Picture 6" descr="C:\Users\dedeckoval.2ZSJC\AppData\Local\Microsoft\Windows\Temporary Internet Files\Content.IE5\NMD45BP2\MC90035131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58" y="687076"/>
            <a:ext cx="2138982" cy="17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LESY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8332" y="2156497"/>
            <a:ext cx="296414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chemeClr val="accent2">
                    <a:lumMod val="50000"/>
                  </a:schemeClr>
                </a:solidFill>
              </a:rPr>
              <a:t>JEHLIČNATÉ</a:t>
            </a:r>
            <a:endParaRPr lang="cs-CZ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98332" y="3755172"/>
            <a:ext cx="235853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chemeClr val="accent4">
                    <a:lumMod val="50000"/>
                  </a:schemeClr>
                </a:solidFill>
              </a:rPr>
              <a:t>LISTNATÉ</a:t>
            </a:r>
            <a:endParaRPr lang="cs-CZ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2044" y="5393605"/>
            <a:ext cx="218842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600" b="1" dirty="0" smtClean="0">
                <a:solidFill>
                  <a:schemeClr val="accent3">
                    <a:lumMod val="50000"/>
                  </a:schemeClr>
                </a:solidFill>
              </a:rPr>
              <a:t>SMÍŠENÉ</a:t>
            </a:r>
            <a:endParaRPr lang="cs-CZ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Tree"/>
          <p:cNvSpPr>
            <a:spLocks noEditPoints="1" noChangeArrowheads="1"/>
          </p:cNvSpPr>
          <p:nvPr/>
        </p:nvSpPr>
        <p:spPr bwMode="auto">
          <a:xfrm>
            <a:off x="5818414" y="5034338"/>
            <a:ext cx="1065871" cy="111939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4100" name="Picture 4" descr="C:\Users\dedeckoval.2ZSJC\AppData\Local\Microsoft\Windows\Temporary Internet Files\Content.IE5\C7ZY9SDK\MC90042399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39" y="4875924"/>
            <a:ext cx="1254780" cy="143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dedeckoval.2ZSJC\AppData\Local\Microsoft\Windows\Temporary Internet Files\Content.IE5\NMD45BP2\MC90035131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567" y="1358338"/>
            <a:ext cx="2138982" cy="17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dedeckoval.2ZSJC\AppData\Local\Microsoft\Windows\Temporary Internet Files\Content.IE5\XQFJU6L6\MC90023493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09" y="2965581"/>
            <a:ext cx="2465356" cy="18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dedeckoval.2ZSJC\AppData\Local\Microsoft\Windows\Temporary Internet Files\Content.IE5\NMD45BP2\MC900351314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72995"/>
            <a:ext cx="2138982" cy="17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dedeckoval.2ZSJC\AppData\Local\Microsoft\Windows\Temporary Internet Files\Content.IE5\XQFJU6L6\MC90023493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86" y="3487167"/>
            <a:ext cx="1758341" cy="129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dedeckoval.2ZSJC\AppData\Local\Microsoft\Windows\Temporary Internet Files\Content.IE5\XQFJU6L6\MC90023493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333" y="3474118"/>
            <a:ext cx="1776029" cy="131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dedeckoval.2ZSJC\AppData\Local\Microsoft\Windows\Temporary Internet Files\Content.IE5\C7ZY9SDK\MC90042399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99" y="5229200"/>
            <a:ext cx="1254780" cy="143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ree"/>
          <p:cNvSpPr>
            <a:spLocks noEditPoints="1" noChangeArrowheads="1"/>
          </p:cNvSpPr>
          <p:nvPr/>
        </p:nvSpPr>
        <p:spPr bwMode="auto">
          <a:xfrm>
            <a:off x="4816879" y="5192751"/>
            <a:ext cx="1065871" cy="1119398"/>
          </a:xfrm>
          <a:custGeom>
            <a:avLst/>
            <a:gdLst>
              <a:gd name="G0" fmla="+- 0 0 0"/>
              <a:gd name="G1" fmla="*/ 18900 1 3"/>
              <a:gd name="G2" fmla="*/ 18900 2 3"/>
              <a:gd name="G3" fmla="+- 18900 0 0"/>
              <a:gd name="T0" fmla="*/ 10800 w 21600"/>
              <a:gd name="T1" fmla="*/ 0 h 21600"/>
              <a:gd name="T2" fmla="*/ 6171 w 21600"/>
              <a:gd name="T3" fmla="*/ 6300 h 21600"/>
              <a:gd name="T4" fmla="*/ 3086 w 21600"/>
              <a:gd name="T5" fmla="*/ 12600 h 21600"/>
              <a:gd name="T6" fmla="*/ 0 w 21600"/>
              <a:gd name="T7" fmla="*/ 18900 h 21600"/>
              <a:gd name="T8" fmla="*/ 15429 w 21600"/>
              <a:gd name="T9" fmla="*/ 6300 h 21600"/>
              <a:gd name="T10" fmla="*/ 18514 w 21600"/>
              <a:gd name="T11" fmla="*/ 12600 h 21600"/>
              <a:gd name="T12" fmla="*/ 21600 w 21600"/>
              <a:gd name="T13" fmla="*/ 18900 h 21600"/>
              <a:gd name="T14" fmla="*/ 17694720 60000 65536"/>
              <a:gd name="T15" fmla="*/ 11796480 60000 65536"/>
              <a:gd name="T16" fmla="*/ 11796480 60000 65536"/>
              <a:gd name="T17" fmla="*/ 11796480 60000 65536"/>
              <a:gd name="T18" fmla="*/ 0 60000 65536"/>
              <a:gd name="T19" fmla="*/ 0 60000 65536"/>
              <a:gd name="T20" fmla="*/ 0 60000 65536"/>
              <a:gd name="T21" fmla="*/ 761 w 21600"/>
              <a:gd name="T22" fmla="*/ 22454 h 21600"/>
              <a:gd name="T23" fmla="*/ 21069 w 21600"/>
              <a:gd name="T24" fmla="*/ 28282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18900"/>
                </a:moveTo>
                <a:lnTo>
                  <a:pt x="9257" y="18900"/>
                </a:lnTo>
                <a:lnTo>
                  <a:pt x="9257" y="21600"/>
                </a:lnTo>
                <a:lnTo>
                  <a:pt x="12343" y="21600"/>
                </a:lnTo>
                <a:lnTo>
                  <a:pt x="12343" y="18900"/>
                </a:lnTo>
                <a:lnTo>
                  <a:pt x="21600" y="18900"/>
                </a:lnTo>
                <a:lnTo>
                  <a:pt x="12343" y="12600"/>
                </a:lnTo>
                <a:lnTo>
                  <a:pt x="18514" y="12600"/>
                </a:lnTo>
                <a:lnTo>
                  <a:pt x="12343" y="6300"/>
                </a:lnTo>
                <a:lnTo>
                  <a:pt x="15429" y="6300"/>
                </a:lnTo>
                <a:lnTo>
                  <a:pt x="10800" y="0"/>
                </a:lnTo>
                <a:lnTo>
                  <a:pt x="6171" y="6300"/>
                </a:lnTo>
                <a:lnTo>
                  <a:pt x="9257" y="6300"/>
                </a:lnTo>
                <a:lnTo>
                  <a:pt x="3086" y="12600"/>
                </a:lnTo>
                <a:lnTo>
                  <a:pt x="9257" y="1260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18" name="Picture 4" descr="C:\Users\dedeckoval.2ZSJC\AppData\Local\Microsoft\Windows\Temporary Internet Files\Content.IE5\C7ZY9SDK\MC90042399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59" y="5183589"/>
            <a:ext cx="1254780" cy="143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50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JEHLIČNATÉ  STROMY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36080"/>
            <a:ext cx="3621929" cy="512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633" y="1736080"/>
            <a:ext cx="3621930" cy="512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dedeckoval.2ZSJC\AppData\Local\Microsoft\Windows\Temporary Internet Files\Content.IE5\L0YC2KHV\MC90044045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3684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06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JEHLIČNATÉ  STROMY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45" y="1799591"/>
            <a:ext cx="3600000" cy="500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799590"/>
            <a:ext cx="3595835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dedeckoval.2ZSJC\AppData\Local\Microsoft\Windows\Temporary Internet Files\Content.IE5\L0YC2KHV\MC90044045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16632"/>
            <a:ext cx="13684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36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Vlastní 3">
      <a:dk1>
        <a:sysClr val="windowText" lastClr="000000"/>
      </a:dk1>
      <a:lt1>
        <a:sysClr val="window" lastClr="FFFFFF"/>
      </a:lt1>
      <a:dk2>
        <a:srgbClr val="365516"/>
      </a:dk2>
      <a:lt2>
        <a:srgbClr val="A5C249"/>
      </a:lt2>
      <a:accent1>
        <a:srgbClr val="365516"/>
      </a:accent1>
      <a:accent2>
        <a:srgbClr val="517F21"/>
      </a:accent2>
      <a:accent3>
        <a:srgbClr val="A7D973"/>
      </a:accent3>
      <a:accent4>
        <a:srgbClr val="A7D973"/>
      </a:accent4>
      <a:accent5>
        <a:srgbClr val="6DAA2D"/>
      </a:accent5>
      <a:accent6>
        <a:srgbClr val="A7D973"/>
      </a:accent6>
      <a:hlink>
        <a:srgbClr val="365516"/>
      </a:hlink>
      <a:folHlink>
        <a:srgbClr val="00000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1114</TotalTime>
  <Words>508</Words>
  <Application>Microsoft Office PowerPoint</Application>
  <PresentationFormat>Předvádění na obrazovce (4:3)</PresentationFormat>
  <Paragraphs>141</Paragraphs>
  <Slides>28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29" baseType="lpstr">
      <vt:lpstr>Tok</vt:lpstr>
      <vt:lpstr>Prezentace aplikace PowerPoint</vt:lpstr>
      <vt:lpstr>Prezentace aplikace PowerPoint</vt:lpstr>
      <vt:lpstr>EKOSYSTÉM  LES</vt:lpstr>
      <vt:lpstr>POJEM  EKOSYSTÉM</vt:lpstr>
      <vt:lpstr>TYPICKÉ  ZNAKY</vt:lpstr>
      <vt:lpstr>ROSTLINY  LESA</vt:lpstr>
      <vt:lpstr>LESY</vt:lpstr>
      <vt:lpstr>JEHLIČNATÉ  STROMY</vt:lpstr>
      <vt:lpstr>JEHLIČNATÉ  STROMY</vt:lpstr>
      <vt:lpstr>LISTNATÉ  STROMY</vt:lpstr>
      <vt:lpstr>LISTNATÉ  STROMY</vt:lpstr>
      <vt:lpstr>KEŘE</vt:lpstr>
      <vt:lpstr>KEŘE</vt:lpstr>
      <vt:lpstr>LESNÍ  BYLINY</vt:lpstr>
      <vt:lpstr>JEDOVATÉ  ROSTLINY</vt:lpstr>
      <vt:lpstr>MECHY  A  LIŠEJNÍKY</vt:lpstr>
      <vt:lpstr>ŽIVOČICHOVÉ  LESA</vt:lpstr>
      <vt:lpstr>ŽIVOČICHOVÉ  LESA</vt:lpstr>
      <vt:lpstr>ŽIVOČICHOVÉ  LESA</vt:lpstr>
      <vt:lpstr>ŽIVOČICHOVÉ  LESA</vt:lpstr>
      <vt:lpstr>ŽIVOČICHOVÉ  LESA</vt:lpstr>
      <vt:lpstr>ŽIVOČICHOVÉ  LESA</vt:lpstr>
      <vt:lpstr>POUŽITÉ  ZDROJE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Lenka Dědečková</dc:creator>
  <cp:lastModifiedBy>Lenka Dědečková</cp:lastModifiedBy>
  <cp:revision>59</cp:revision>
  <dcterms:created xsi:type="dcterms:W3CDTF">2013-08-11T21:29:23Z</dcterms:created>
  <dcterms:modified xsi:type="dcterms:W3CDTF">2013-08-23T17:58:06Z</dcterms:modified>
</cp:coreProperties>
</file>